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Oswald SemiBold"/>
      <p:regular r:id="rId35"/>
      <p:bold r:id="rId36"/>
    </p:embeddedFont>
    <p:embeddedFont>
      <p:font typeface="Oswald"/>
      <p:regular r:id="rId37"/>
      <p:bold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OswaldSemiBold-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Oswald-regular.fntdata"/><Relationship Id="rId14" Type="http://schemas.openxmlformats.org/officeDocument/2006/relationships/slide" Target="slides/slide9.xml"/><Relationship Id="rId36" Type="http://schemas.openxmlformats.org/officeDocument/2006/relationships/font" Target="fonts/OswaldSemiBold-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Oswald-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1d808ac50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1d808ac50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1d808ac50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1d808ac509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1d808ac509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1d808ac509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1d808ac509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1d808ac509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1d808ac509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1d808ac509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1d808ac509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1d808ac509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1d808ac509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1d808ac509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1d808ac509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1d808ac509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1d808ac509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1d808ac509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1d808ac509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1d808ac509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1d808ac509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1d808ac509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3a52e3ce2e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3a52e3ce2e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t/>
            </a:r>
            <a:endParaRPr sz="1800">
              <a:solidFill>
                <a:srgbClr val="595959"/>
              </a:solidFill>
              <a:latin typeface="Oswald"/>
              <a:ea typeface="Oswald"/>
              <a:cs typeface="Oswald"/>
              <a:sym typeface="Oswald"/>
            </a:endParaRPr>
          </a:p>
          <a:p>
            <a:pPr indent="0" lvl="0" marL="0" rtl="0" algn="l">
              <a:lnSpc>
                <a:spcPct val="115000"/>
              </a:lnSpc>
              <a:spcBef>
                <a:spcPts val="1000"/>
              </a:spcBef>
              <a:spcAft>
                <a:spcPts val="100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1d808ac509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1d808ac509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1d808ac509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1d808ac509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1d808ac509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1d808ac509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1d808ac509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1d808ac509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1d808ac509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1d808ac509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1d808ac509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1d808ac509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1d808ac509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1d808ac509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1d808ac509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1d808ac509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1d808ac509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1d808ac509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3a52e3ce2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3a52e3ce2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1d808ac50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1d808ac50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3a52e3ce2e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3a52e3ce2e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3a52e3ce2e_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3a52e3ce2e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1d808ac509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1d808ac509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rgbClr val="CC0000"/>
                </a:solidFill>
              </a:rPr>
              <a:t>Input data available:</a:t>
            </a:r>
            <a:r>
              <a:rPr lang="en" sz="1800">
                <a:solidFill>
                  <a:srgbClr val="595959"/>
                </a:solidFill>
              </a:rPr>
              <a:t> </a:t>
            </a:r>
            <a:r>
              <a:rPr lang="en" sz="1800">
                <a:solidFill>
                  <a:schemeClr val="dk1"/>
                </a:solidFill>
              </a:rPr>
              <a:t>Historical data on economic behavior, company behavior, and price fluctuations are easily available through from different vendors. This app combines them, and then also has contains the user generated text data about their trades.</a:t>
            </a:r>
            <a:endParaRPr sz="18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3a52e3ce2e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3a52e3ce2e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1d808ac50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1d808ac50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1d808ac509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1d808ac509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drive.google.com/file/d/1PqamlpjWEHI4qz__lLlnK87k3Fi17cYy/view"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2.png"/><Relationship Id="rId5" Type="http://schemas.openxmlformats.org/officeDocument/2006/relationships/image" Target="../media/image2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1.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0.png"/><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drive.google.com/file/d/1YvFIB9v-Vm3WU7KY1m8ZWGOTHHF9YheW/view"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40483" y="225622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4200">
                <a:latin typeface="Oswald"/>
                <a:ea typeface="Oswald"/>
                <a:cs typeface="Oswald"/>
                <a:sym typeface="Oswald"/>
              </a:rPr>
              <a:t>Final Project Presentation: </a:t>
            </a:r>
            <a:endParaRPr sz="4200">
              <a:latin typeface="Oswald"/>
              <a:ea typeface="Oswald"/>
              <a:cs typeface="Oswald"/>
              <a:sym typeface="Oswald"/>
            </a:endParaRPr>
          </a:p>
          <a:p>
            <a:pPr indent="0" lvl="0" marL="0" rtl="0" algn="ctr">
              <a:spcBef>
                <a:spcPts val="0"/>
              </a:spcBef>
              <a:spcAft>
                <a:spcPts val="0"/>
              </a:spcAft>
              <a:buNone/>
            </a:pPr>
            <a:r>
              <a:rPr lang="en" sz="4200">
                <a:latin typeface="Oswald"/>
                <a:ea typeface="Oswald"/>
                <a:cs typeface="Oswald"/>
                <a:sym typeface="Oswald"/>
              </a:rPr>
              <a:t>Trader’s Diary</a:t>
            </a:r>
            <a:endParaRPr sz="4200">
              <a:latin typeface="Oswald"/>
              <a:ea typeface="Oswald"/>
              <a:cs typeface="Oswald"/>
              <a:sym typeface="Oswald"/>
            </a:endParaRPr>
          </a:p>
        </p:txBody>
      </p:sp>
      <p:sp>
        <p:nvSpPr>
          <p:cNvPr id="55" name="Google Shape;55;p13"/>
          <p:cNvSpPr txBox="1"/>
          <p:nvPr>
            <p:ph idx="1" type="subTitle"/>
          </p:nvPr>
        </p:nvSpPr>
        <p:spPr>
          <a:xfrm>
            <a:off x="3820925" y="4265625"/>
            <a:ext cx="1559700" cy="422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00">
                <a:latin typeface="Oswald"/>
                <a:ea typeface="Oswald"/>
                <a:cs typeface="Oswald"/>
                <a:sym typeface="Oswald"/>
              </a:rPr>
              <a:t>By: Paul Pezold &amp; Yu Ji Chang </a:t>
            </a:r>
            <a:endParaRPr sz="1000">
              <a:latin typeface="Oswald"/>
              <a:ea typeface="Oswald"/>
              <a:cs typeface="Oswald"/>
              <a:sym typeface="Oswald"/>
            </a:endParaRPr>
          </a:p>
          <a:p>
            <a:pPr indent="0" lvl="0" marL="0" rtl="0" algn="ctr">
              <a:spcBef>
                <a:spcPts val="120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3593250" y="519113"/>
            <a:ext cx="1943100" cy="2352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Front End- Landing Page</a:t>
            </a:r>
            <a:endParaRPr b="1">
              <a:latin typeface="Oswald"/>
              <a:ea typeface="Oswald"/>
              <a:cs typeface="Oswald"/>
              <a:sym typeface="Oswald"/>
            </a:endParaRPr>
          </a:p>
        </p:txBody>
      </p:sp>
      <p:pic>
        <p:nvPicPr>
          <p:cNvPr id="127" name="Google Shape;127;p22"/>
          <p:cNvPicPr preferRelativeResize="0"/>
          <p:nvPr/>
        </p:nvPicPr>
        <p:blipFill rotWithShape="1">
          <a:blip r:embed="rId3">
            <a:alphaModFix/>
          </a:blip>
          <a:srcRect b="21381" l="0" r="43933" t="12195"/>
          <a:stretch/>
        </p:blipFill>
        <p:spPr>
          <a:xfrm>
            <a:off x="2008663" y="1152475"/>
            <a:ext cx="5126674" cy="34163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Market Resources</a:t>
            </a:r>
            <a:endParaRPr b="1">
              <a:latin typeface="Oswald"/>
              <a:ea typeface="Oswald"/>
              <a:cs typeface="Oswald"/>
              <a:sym typeface="Oswald"/>
            </a:endParaRPr>
          </a:p>
        </p:txBody>
      </p:sp>
      <p:pic>
        <p:nvPicPr>
          <p:cNvPr id="133" name="Google Shape;133;p23"/>
          <p:cNvPicPr preferRelativeResize="0"/>
          <p:nvPr/>
        </p:nvPicPr>
        <p:blipFill rotWithShape="1">
          <a:blip r:embed="rId3">
            <a:alphaModFix/>
          </a:blip>
          <a:srcRect b="19655" l="67955" r="0" t="11473"/>
          <a:stretch/>
        </p:blipFill>
        <p:spPr>
          <a:xfrm>
            <a:off x="3106963" y="1017725"/>
            <a:ext cx="2930074" cy="35424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Log in</a:t>
            </a:r>
            <a:endParaRPr b="1">
              <a:latin typeface="Oswald"/>
              <a:ea typeface="Oswald"/>
              <a:cs typeface="Oswald"/>
              <a:sym typeface="Oswald"/>
            </a:endParaRPr>
          </a:p>
        </p:txBody>
      </p:sp>
      <p:pic>
        <p:nvPicPr>
          <p:cNvPr id="139" name="Google Shape;139;p24"/>
          <p:cNvPicPr preferRelativeResize="0"/>
          <p:nvPr/>
        </p:nvPicPr>
        <p:blipFill rotWithShape="1">
          <a:blip r:embed="rId3">
            <a:alphaModFix/>
          </a:blip>
          <a:srcRect b="48128" l="28561" r="28561" t="12714"/>
          <a:stretch/>
        </p:blipFill>
        <p:spPr>
          <a:xfrm>
            <a:off x="1524125" y="1149938"/>
            <a:ext cx="6095750" cy="3131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Update User Info</a:t>
            </a:r>
            <a:endParaRPr b="1">
              <a:latin typeface="Oswald"/>
              <a:ea typeface="Oswald"/>
              <a:cs typeface="Oswald"/>
              <a:sym typeface="Oswald"/>
            </a:endParaRPr>
          </a:p>
        </p:txBody>
      </p:sp>
      <p:pic>
        <p:nvPicPr>
          <p:cNvPr id="145" name="Google Shape;145;p25"/>
          <p:cNvPicPr preferRelativeResize="0"/>
          <p:nvPr/>
        </p:nvPicPr>
        <p:blipFill rotWithShape="1">
          <a:blip r:embed="rId3">
            <a:alphaModFix/>
          </a:blip>
          <a:srcRect b="25977" l="28356" r="29180" t="11275"/>
          <a:stretch/>
        </p:blipFill>
        <p:spPr>
          <a:xfrm>
            <a:off x="2353975" y="1143475"/>
            <a:ext cx="4436050" cy="3687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Search Market Data</a:t>
            </a:r>
            <a:endParaRPr b="1">
              <a:latin typeface="Oswald"/>
              <a:ea typeface="Oswald"/>
              <a:cs typeface="Oswald"/>
              <a:sym typeface="Oswald"/>
            </a:endParaRPr>
          </a:p>
        </p:txBody>
      </p:sp>
      <p:sp>
        <p:nvSpPr>
          <p:cNvPr id="151" name="Google Shape;151;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2" name="Google Shape;152;p26"/>
          <p:cNvPicPr preferRelativeResize="0"/>
          <p:nvPr/>
        </p:nvPicPr>
        <p:blipFill rotWithShape="1">
          <a:blip r:embed="rId3">
            <a:alphaModFix/>
          </a:blip>
          <a:srcRect b="15547" l="19118" r="21322" t="11905"/>
          <a:stretch/>
        </p:blipFill>
        <p:spPr>
          <a:xfrm>
            <a:off x="1629674" y="994900"/>
            <a:ext cx="5446075" cy="37315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Register a User</a:t>
            </a:r>
            <a:endParaRPr b="1">
              <a:latin typeface="Oswald"/>
              <a:ea typeface="Oswald"/>
              <a:cs typeface="Oswald"/>
              <a:sym typeface="Oswald"/>
            </a:endParaRPr>
          </a:p>
        </p:txBody>
      </p:sp>
      <p:pic>
        <p:nvPicPr>
          <p:cNvPr id="158" name="Google Shape;158;p27"/>
          <p:cNvPicPr preferRelativeResize="0"/>
          <p:nvPr/>
        </p:nvPicPr>
        <p:blipFill rotWithShape="1">
          <a:blip r:embed="rId3">
            <a:alphaModFix/>
          </a:blip>
          <a:srcRect b="30391" l="28766" r="26151" t="11654"/>
          <a:stretch/>
        </p:blipFill>
        <p:spPr>
          <a:xfrm>
            <a:off x="2024325" y="1141375"/>
            <a:ext cx="5164574" cy="3734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Create Diary Entry</a:t>
            </a:r>
            <a:endParaRPr b="1">
              <a:latin typeface="Oswald"/>
              <a:ea typeface="Oswald"/>
              <a:cs typeface="Oswald"/>
              <a:sym typeface="Oswald"/>
            </a:endParaRPr>
          </a:p>
        </p:txBody>
      </p:sp>
      <p:pic>
        <p:nvPicPr>
          <p:cNvPr id="164" name="Google Shape;164;p28"/>
          <p:cNvPicPr preferRelativeResize="0"/>
          <p:nvPr/>
        </p:nvPicPr>
        <p:blipFill rotWithShape="1">
          <a:blip r:embed="rId3">
            <a:alphaModFix/>
          </a:blip>
          <a:srcRect b="14455" l="22285" r="25877" t="12392"/>
          <a:stretch/>
        </p:blipFill>
        <p:spPr>
          <a:xfrm>
            <a:off x="2245113" y="1139525"/>
            <a:ext cx="4740077" cy="37625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Search Your Diary Entries</a:t>
            </a:r>
            <a:endParaRPr b="1">
              <a:latin typeface="Oswald"/>
              <a:ea typeface="Oswald"/>
              <a:cs typeface="Oswald"/>
              <a:sym typeface="Oswald"/>
            </a:endParaRPr>
          </a:p>
        </p:txBody>
      </p:sp>
      <p:pic>
        <p:nvPicPr>
          <p:cNvPr id="170" name="Google Shape;170;p29"/>
          <p:cNvPicPr preferRelativeResize="0"/>
          <p:nvPr/>
        </p:nvPicPr>
        <p:blipFill rotWithShape="1">
          <a:blip r:embed="rId3">
            <a:alphaModFix/>
          </a:blip>
          <a:srcRect b="7219" l="16679" r="19488" t="12388"/>
          <a:stretch/>
        </p:blipFill>
        <p:spPr>
          <a:xfrm>
            <a:off x="1653575" y="1017725"/>
            <a:ext cx="5836848" cy="413497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View Entries</a:t>
            </a:r>
            <a:endParaRPr b="1">
              <a:latin typeface="Oswald"/>
              <a:ea typeface="Oswald"/>
              <a:cs typeface="Oswald"/>
              <a:sym typeface="Oswald"/>
            </a:endParaRPr>
          </a:p>
        </p:txBody>
      </p:sp>
      <p:pic>
        <p:nvPicPr>
          <p:cNvPr id="176" name="Google Shape;176;p30"/>
          <p:cNvPicPr preferRelativeResize="0"/>
          <p:nvPr/>
        </p:nvPicPr>
        <p:blipFill rotWithShape="1">
          <a:blip r:embed="rId3">
            <a:alphaModFix/>
          </a:blip>
          <a:srcRect b="3674" l="22150" r="24908" t="11277"/>
          <a:stretch/>
        </p:blipFill>
        <p:spPr>
          <a:xfrm>
            <a:off x="2151525" y="584925"/>
            <a:ext cx="4840949" cy="43744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1"/>
          <p:cNvSpPr/>
          <p:nvPr/>
        </p:nvSpPr>
        <p:spPr>
          <a:xfrm>
            <a:off x="2208900" y="1083850"/>
            <a:ext cx="4726200" cy="3568200"/>
          </a:xfrm>
          <a:prstGeom prst="roundRect">
            <a:avLst>
              <a:gd fmla="val 3110" name="adj"/>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Code Explanation</a:t>
            </a:r>
            <a:endParaRPr b="1">
              <a:latin typeface="Oswald"/>
              <a:ea typeface="Oswald"/>
              <a:cs typeface="Oswald"/>
              <a:sym typeface="Oswald"/>
            </a:endParaRPr>
          </a:p>
        </p:txBody>
      </p:sp>
      <p:pic>
        <p:nvPicPr>
          <p:cNvPr id="183" name="Google Shape;183;p31" title="CodeExplanation.mp4">
            <a:hlinkClick r:id="rId3"/>
          </p:cNvPr>
          <p:cNvPicPr preferRelativeResize="0"/>
          <p:nvPr/>
        </p:nvPicPr>
        <p:blipFill>
          <a:blip r:embed="rId4">
            <a:alphaModFix/>
          </a:blip>
          <a:stretch>
            <a:fillRect/>
          </a:stretch>
        </p:blipFill>
        <p:spPr>
          <a:xfrm>
            <a:off x="2286000" y="1146175"/>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Business Context: Real World Scenario</a:t>
            </a:r>
            <a:endParaRPr b="1">
              <a:latin typeface="Oswald"/>
              <a:ea typeface="Oswald"/>
              <a:cs typeface="Oswald"/>
              <a:sym typeface="Oswald"/>
            </a:endParaRPr>
          </a:p>
        </p:txBody>
      </p:sp>
      <p:sp>
        <p:nvSpPr>
          <p:cNvPr id="62" name="Google Shape;62;p14"/>
          <p:cNvSpPr txBox="1"/>
          <p:nvPr/>
        </p:nvSpPr>
        <p:spPr>
          <a:xfrm>
            <a:off x="373250" y="1134875"/>
            <a:ext cx="8287800" cy="7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1000"/>
              </a:spcAft>
              <a:buNone/>
            </a:pPr>
            <a:r>
              <a:rPr lang="en" sz="1600">
                <a:solidFill>
                  <a:srgbClr val="222222"/>
                </a:solidFill>
                <a:latin typeface="Oswald"/>
                <a:ea typeface="Oswald"/>
                <a:cs typeface="Oswald"/>
                <a:sym typeface="Oswald"/>
              </a:rPr>
              <a:t>Users create data in the form of entries and indirectly by their activities, which the parent app could use either to train or as inputs into their own machine learning tools. </a:t>
            </a:r>
            <a:endParaRPr sz="1100">
              <a:solidFill>
                <a:schemeClr val="dk1"/>
              </a:solidFill>
              <a:latin typeface="Oswald"/>
              <a:ea typeface="Oswald"/>
              <a:cs typeface="Oswald"/>
              <a:sym typeface="Oswald"/>
            </a:endParaRPr>
          </a:p>
        </p:txBody>
      </p:sp>
      <p:sp>
        <p:nvSpPr>
          <p:cNvPr id="63" name="Google Shape;63;p14"/>
          <p:cNvSpPr txBox="1"/>
          <p:nvPr/>
        </p:nvSpPr>
        <p:spPr>
          <a:xfrm>
            <a:off x="455650" y="4087850"/>
            <a:ext cx="7857600" cy="7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1000"/>
              </a:spcAft>
              <a:buNone/>
            </a:pPr>
            <a:r>
              <a:rPr lang="en" sz="1600">
                <a:solidFill>
                  <a:srgbClr val="222222"/>
                </a:solidFill>
                <a:latin typeface="Oswald"/>
                <a:ea typeface="Oswald"/>
                <a:cs typeface="Oswald"/>
                <a:sym typeface="Oswald"/>
              </a:rPr>
              <a:t>This is profitable because it can lead to new insights in investment trader psychology and can help improve market predictions. </a:t>
            </a:r>
            <a:endParaRPr sz="1100">
              <a:solidFill>
                <a:schemeClr val="dk1"/>
              </a:solidFill>
              <a:latin typeface="Oswald"/>
              <a:ea typeface="Oswald"/>
              <a:cs typeface="Oswald"/>
              <a:sym typeface="Oswald"/>
            </a:endParaRPr>
          </a:p>
        </p:txBody>
      </p:sp>
      <p:grpSp>
        <p:nvGrpSpPr>
          <p:cNvPr id="64" name="Google Shape;64;p14"/>
          <p:cNvGrpSpPr/>
          <p:nvPr/>
        </p:nvGrpSpPr>
        <p:grpSpPr>
          <a:xfrm>
            <a:off x="2392425" y="1873009"/>
            <a:ext cx="4437738" cy="1949416"/>
            <a:chOff x="1623675" y="688734"/>
            <a:chExt cx="4437738" cy="1949416"/>
          </a:xfrm>
        </p:grpSpPr>
        <p:pic>
          <p:nvPicPr>
            <p:cNvPr id="65" name="Google Shape;65;p14"/>
            <p:cNvPicPr preferRelativeResize="0"/>
            <p:nvPr/>
          </p:nvPicPr>
          <p:blipFill rotWithShape="1">
            <a:blip r:embed="rId3">
              <a:alphaModFix/>
            </a:blip>
            <a:srcRect b="1979" l="0" r="0" t="-1980"/>
            <a:stretch/>
          </p:blipFill>
          <p:spPr>
            <a:xfrm>
              <a:off x="1623675" y="909086"/>
              <a:ext cx="1529206" cy="1472872"/>
            </a:xfrm>
            <a:prstGeom prst="rect">
              <a:avLst/>
            </a:prstGeom>
            <a:noFill/>
            <a:ln>
              <a:noFill/>
            </a:ln>
          </p:spPr>
        </p:pic>
        <p:sp>
          <p:nvSpPr>
            <p:cNvPr id="66" name="Google Shape;66;p14"/>
            <p:cNvSpPr/>
            <p:nvPr/>
          </p:nvSpPr>
          <p:spPr>
            <a:xfrm>
              <a:off x="3344808" y="1506238"/>
              <a:ext cx="688500" cy="331500"/>
            </a:xfrm>
            <a:prstGeom prst="rightArrow">
              <a:avLst>
                <a:gd fmla="val 50000" name="adj1"/>
                <a:gd fmla="val 50000" name="adj2"/>
              </a:avLst>
            </a:prstGeom>
            <a:solidFill>
              <a:srgbClr val="C9DA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14"/>
            <p:cNvGrpSpPr/>
            <p:nvPr/>
          </p:nvGrpSpPr>
          <p:grpSpPr>
            <a:xfrm>
              <a:off x="4348664" y="688734"/>
              <a:ext cx="1712748" cy="1588825"/>
              <a:chOff x="5270950" y="1194625"/>
              <a:chExt cx="2275775" cy="2191786"/>
            </a:xfrm>
          </p:grpSpPr>
          <p:pic>
            <p:nvPicPr>
              <p:cNvPr id="68" name="Google Shape;68;p14"/>
              <p:cNvPicPr preferRelativeResize="0"/>
              <p:nvPr/>
            </p:nvPicPr>
            <p:blipFill>
              <a:blip r:embed="rId4">
                <a:alphaModFix/>
              </a:blip>
              <a:stretch>
                <a:fillRect/>
              </a:stretch>
            </p:blipFill>
            <p:spPr>
              <a:xfrm>
                <a:off x="5942250" y="1194625"/>
                <a:ext cx="915300" cy="1108211"/>
              </a:xfrm>
              <a:prstGeom prst="rect">
                <a:avLst/>
              </a:prstGeom>
              <a:noFill/>
              <a:ln>
                <a:noFill/>
              </a:ln>
            </p:spPr>
          </p:pic>
          <p:pic>
            <p:nvPicPr>
              <p:cNvPr id="69" name="Google Shape;69;p14"/>
              <p:cNvPicPr preferRelativeResize="0"/>
              <p:nvPr/>
            </p:nvPicPr>
            <p:blipFill>
              <a:blip r:embed="rId4">
                <a:alphaModFix/>
              </a:blip>
              <a:stretch>
                <a:fillRect/>
              </a:stretch>
            </p:blipFill>
            <p:spPr>
              <a:xfrm>
                <a:off x="5270950" y="2278200"/>
                <a:ext cx="915300" cy="1108211"/>
              </a:xfrm>
              <a:prstGeom prst="rect">
                <a:avLst/>
              </a:prstGeom>
              <a:noFill/>
              <a:ln>
                <a:noFill/>
              </a:ln>
            </p:spPr>
          </p:pic>
          <p:pic>
            <p:nvPicPr>
              <p:cNvPr id="70" name="Google Shape;70;p14"/>
              <p:cNvPicPr preferRelativeResize="0"/>
              <p:nvPr/>
            </p:nvPicPr>
            <p:blipFill>
              <a:blip r:embed="rId4">
                <a:alphaModFix/>
              </a:blip>
              <a:stretch>
                <a:fillRect/>
              </a:stretch>
            </p:blipFill>
            <p:spPr>
              <a:xfrm>
                <a:off x="6631425" y="2278200"/>
                <a:ext cx="915300" cy="1108211"/>
              </a:xfrm>
              <a:prstGeom prst="rect">
                <a:avLst/>
              </a:prstGeom>
              <a:noFill/>
              <a:ln>
                <a:noFill/>
              </a:ln>
            </p:spPr>
          </p:pic>
        </p:grpSp>
        <p:sp>
          <p:nvSpPr>
            <p:cNvPr id="71" name="Google Shape;71;p14"/>
            <p:cNvSpPr txBox="1"/>
            <p:nvPr/>
          </p:nvSpPr>
          <p:spPr>
            <a:xfrm>
              <a:off x="2160774" y="2222650"/>
              <a:ext cx="642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Oswald SemiBold"/>
                  <a:ea typeface="Oswald SemiBold"/>
                  <a:cs typeface="Oswald SemiBold"/>
                  <a:sym typeface="Oswald SemiBold"/>
                </a:rPr>
                <a:t>User </a:t>
              </a:r>
              <a:endParaRPr sz="1500">
                <a:latin typeface="Oswald SemiBold"/>
                <a:ea typeface="Oswald SemiBold"/>
                <a:cs typeface="Oswald SemiBold"/>
                <a:sym typeface="Oswald SemiBold"/>
              </a:endParaRPr>
            </a:p>
          </p:txBody>
        </p:sp>
      </p:grpSp>
      <p:pic>
        <p:nvPicPr>
          <p:cNvPr id="72" name="Google Shape;72;p14"/>
          <p:cNvPicPr preferRelativeResize="0"/>
          <p:nvPr/>
        </p:nvPicPr>
        <p:blipFill>
          <a:blip r:embed="rId5">
            <a:alphaModFix amt="90000"/>
          </a:blip>
          <a:stretch>
            <a:fillRect/>
          </a:stretch>
        </p:blipFill>
        <p:spPr>
          <a:xfrm>
            <a:off x="2660475" y="936175"/>
            <a:ext cx="3823050" cy="38230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Code Snapshots- Building the tables</a:t>
            </a:r>
            <a:endParaRPr b="1">
              <a:latin typeface="Oswald"/>
              <a:ea typeface="Oswald"/>
              <a:cs typeface="Oswald"/>
              <a:sym typeface="Oswald"/>
            </a:endParaRPr>
          </a:p>
        </p:txBody>
      </p:sp>
      <p:pic>
        <p:nvPicPr>
          <p:cNvPr id="189" name="Google Shape;189;p32"/>
          <p:cNvPicPr preferRelativeResize="0"/>
          <p:nvPr/>
        </p:nvPicPr>
        <p:blipFill rotWithShape="1">
          <a:blip r:embed="rId3">
            <a:alphaModFix/>
          </a:blip>
          <a:srcRect b="19758" l="20496" r="45725" t="5764"/>
          <a:stretch/>
        </p:blipFill>
        <p:spPr>
          <a:xfrm>
            <a:off x="920671" y="1121576"/>
            <a:ext cx="2863152" cy="3551151"/>
          </a:xfrm>
          <a:prstGeom prst="rect">
            <a:avLst/>
          </a:prstGeom>
          <a:noFill/>
          <a:ln>
            <a:noFill/>
          </a:ln>
        </p:spPr>
      </p:pic>
      <p:pic>
        <p:nvPicPr>
          <p:cNvPr id="190" name="Google Shape;190;p32"/>
          <p:cNvPicPr preferRelativeResize="0"/>
          <p:nvPr/>
        </p:nvPicPr>
        <p:blipFill rotWithShape="1">
          <a:blip r:embed="rId4">
            <a:alphaModFix/>
          </a:blip>
          <a:srcRect b="25524" l="21737" r="42416" t="8056"/>
          <a:stretch/>
        </p:blipFill>
        <p:spPr>
          <a:xfrm>
            <a:off x="4953250" y="1256337"/>
            <a:ext cx="3277723" cy="34163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Getting Data</a:t>
            </a:r>
            <a:endParaRPr b="1">
              <a:latin typeface="Oswald"/>
              <a:ea typeface="Oswald"/>
              <a:cs typeface="Oswald"/>
              <a:sym typeface="Oswald"/>
            </a:endParaRPr>
          </a:p>
        </p:txBody>
      </p:sp>
      <p:pic>
        <p:nvPicPr>
          <p:cNvPr id="196" name="Google Shape;196;p33"/>
          <p:cNvPicPr preferRelativeResize="0"/>
          <p:nvPr/>
        </p:nvPicPr>
        <p:blipFill rotWithShape="1">
          <a:blip r:embed="rId3">
            <a:alphaModFix/>
          </a:blip>
          <a:srcRect b="26512" l="-1102" r="30872" t="10543"/>
          <a:stretch/>
        </p:blipFill>
        <p:spPr>
          <a:xfrm>
            <a:off x="1361138" y="1285050"/>
            <a:ext cx="6421723" cy="3237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Note about installation</a:t>
            </a:r>
            <a:endParaRPr b="1">
              <a:latin typeface="Oswald"/>
              <a:ea typeface="Oswald"/>
              <a:cs typeface="Oswald"/>
              <a:sym typeface="Oswald"/>
            </a:endParaRPr>
          </a:p>
        </p:txBody>
      </p:sp>
      <p:sp>
        <p:nvSpPr>
          <p:cNvPr id="202" name="Google Shape;202;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latin typeface="Oswald"/>
                <a:ea typeface="Oswald"/>
                <a:cs typeface="Oswald"/>
                <a:sym typeface="Oswald"/>
              </a:rPr>
              <a:t>-If you try to install my files on your machine, you will have to configure your MySQL to allow data uploads. You will also need to configure the file path found at the bottom of each Market Section build file, LOAD INFILE “C//User…”</a:t>
            </a:r>
            <a:endParaRPr>
              <a:solidFill>
                <a:schemeClr val="dk1"/>
              </a:solidFill>
              <a:latin typeface="Oswald"/>
              <a:ea typeface="Oswald"/>
              <a:cs typeface="Oswald"/>
              <a:sym typeface="Oswald"/>
            </a:endParaRPr>
          </a:p>
        </p:txBody>
      </p:sp>
      <p:pic>
        <p:nvPicPr>
          <p:cNvPr id="203" name="Google Shape;203;p34"/>
          <p:cNvPicPr preferRelativeResize="0"/>
          <p:nvPr/>
        </p:nvPicPr>
        <p:blipFill rotWithShape="1">
          <a:blip r:embed="rId3">
            <a:alphaModFix/>
          </a:blip>
          <a:srcRect b="34396" l="22239" r="37940" t="27157"/>
          <a:stretch/>
        </p:blipFill>
        <p:spPr>
          <a:xfrm>
            <a:off x="2453625" y="2389650"/>
            <a:ext cx="3641074" cy="1977399"/>
          </a:xfrm>
          <a:prstGeom prst="rect">
            <a:avLst/>
          </a:prstGeom>
          <a:noFill/>
          <a:ln>
            <a:noFill/>
          </a:ln>
        </p:spPr>
      </p:pic>
      <p:cxnSp>
        <p:nvCxnSpPr>
          <p:cNvPr id="204" name="Google Shape;204;p34"/>
          <p:cNvCxnSpPr/>
          <p:nvPr/>
        </p:nvCxnSpPr>
        <p:spPr>
          <a:xfrm>
            <a:off x="3871375" y="2797350"/>
            <a:ext cx="779100" cy="0"/>
          </a:xfrm>
          <a:prstGeom prst="straightConnector1">
            <a:avLst/>
          </a:prstGeom>
          <a:noFill/>
          <a:ln cap="flat" cmpd="sng" w="19050">
            <a:solidFill>
              <a:srgbClr val="980000"/>
            </a:solidFill>
            <a:prstDash val="solid"/>
            <a:round/>
            <a:headEnd len="med" w="med" type="none"/>
            <a:tailEnd len="med" w="med" type="none"/>
          </a:ln>
        </p:spPr>
      </p:cxnSp>
      <p:cxnSp>
        <p:nvCxnSpPr>
          <p:cNvPr id="205" name="Google Shape;205;p34"/>
          <p:cNvCxnSpPr/>
          <p:nvPr/>
        </p:nvCxnSpPr>
        <p:spPr>
          <a:xfrm>
            <a:off x="3884613" y="3669425"/>
            <a:ext cx="779100" cy="0"/>
          </a:xfrm>
          <a:prstGeom prst="straightConnector1">
            <a:avLst/>
          </a:prstGeom>
          <a:noFill/>
          <a:ln cap="flat" cmpd="sng" w="19050">
            <a:solidFill>
              <a:srgbClr val="980000"/>
            </a:solidFill>
            <a:prstDash val="solid"/>
            <a:round/>
            <a:headEnd len="med" w="med" type="none"/>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Some Table Screenshots</a:t>
            </a:r>
            <a:endParaRPr b="1">
              <a:latin typeface="Oswald"/>
              <a:ea typeface="Oswald"/>
              <a:cs typeface="Oswald"/>
              <a:sym typeface="Oswald"/>
            </a:endParaRPr>
          </a:p>
          <a:p>
            <a:pPr indent="0" lvl="0" marL="0" rtl="0" algn="l">
              <a:spcBef>
                <a:spcPts val="0"/>
              </a:spcBef>
              <a:spcAft>
                <a:spcPts val="0"/>
              </a:spcAft>
              <a:buNone/>
            </a:pPr>
            <a:r>
              <a:t/>
            </a:r>
            <a:endParaRPr b="1">
              <a:latin typeface="Oswald"/>
              <a:ea typeface="Oswald"/>
              <a:cs typeface="Oswald"/>
              <a:sym typeface="Oswald"/>
            </a:endParaRPr>
          </a:p>
        </p:txBody>
      </p:sp>
      <p:pic>
        <p:nvPicPr>
          <p:cNvPr id="211" name="Google Shape;211;p35"/>
          <p:cNvPicPr preferRelativeResize="0"/>
          <p:nvPr/>
        </p:nvPicPr>
        <p:blipFill rotWithShape="1">
          <a:blip r:embed="rId3">
            <a:alphaModFix/>
          </a:blip>
          <a:srcRect b="31795" l="19801" r="28927" t="36171"/>
          <a:stretch/>
        </p:blipFill>
        <p:spPr>
          <a:xfrm>
            <a:off x="185150" y="1830475"/>
            <a:ext cx="4688227" cy="1647651"/>
          </a:xfrm>
          <a:prstGeom prst="rect">
            <a:avLst/>
          </a:prstGeom>
          <a:noFill/>
          <a:ln>
            <a:noFill/>
          </a:ln>
        </p:spPr>
      </p:pic>
      <p:pic>
        <p:nvPicPr>
          <p:cNvPr id="212" name="Google Shape;212;p35"/>
          <p:cNvPicPr preferRelativeResize="0"/>
          <p:nvPr/>
        </p:nvPicPr>
        <p:blipFill rotWithShape="1">
          <a:blip r:embed="rId4">
            <a:alphaModFix/>
          </a:blip>
          <a:srcRect b="20862" l="23205" r="40676" t="26651"/>
          <a:stretch/>
        </p:blipFill>
        <p:spPr>
          <a:xfrm>
            <a:off x="5284275" y="1221887"/>
            <a:ext cx="3302650" cy="26997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36"/>
          <p:cNvPicPr preferRelativeResize="0"/>
          <p:nvPr/>
        </p:nvPicPr>
        <p:blipFill rotWithShape="1">
          <a:blip r:embed="rId3">
            <a:alphaModFix/>
          </a:blip>
          <a:srcRect b="22969" l="1111" r="37490" t="15680"/>
          <a:stretch/>
        </p:blipFill>
        <p:spPr>
          <a:xfrm>
            <a:off x="1764888" y="1145300"/>
            <a:ext cx="5614224" cy="31555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Connection </a:t>
            </a:r>
            <a:endParaRPr b="1">
              <a:latin typeface="Oswald"/>
              <a:ea typeface="Oswald"/>
              <a:cs typeface="Oswald"/>
              <a:sym typeface="Oswald"/>
            </a:endParaRPr>
          </a:p>
        </p:txBody>
      </p:sp>
      <p:pic>
        <p:nvPicPr>
          <p:cNvPr id="223" name="Google Shape;223;p37"/>
          <p:cNvPicPr preferRelativeResize="0"/>
          <p:nvPr/>
        </p:nvPicPr>
        <p:blipFill rotWithShape="1">
          <a:blip r:embed="rId3">
            <a:alphaModFix/>
          </a:blip>
          <a:srcRect b="6000" l="21050" r="29869" t="6009"/>
          <a:stretch/>
        </p:blipFill>
        <p:spPr>
          <a:xfrm>
            <a:off x="2328025" y="366413"/>
            <a:ext cx="4487952" cy="45257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Querying the Database- Loose Coupling</a:t>
            </a:r>
            <a:endParaRPr b="1">
              <a:latin typeface="Oswald"/>
              <a:ea typeface="Oswald"/>
              <a:cs typeface="Oswald"/>
              <a:sym typeface="Oswald"/>
            </a:endParaRPr>
          </a:p>
        </p:txBody>
      </p:sp>
      <p:pic>
        <p:nvPicPr>
          <p:cNvPr id="229" name="Google Shape;229;p38"/>
          <p:cNvPicPr preferRelativeResize="0"/>
          <p:nvPr/>
        </p:nvPicPr>
        <p:blipFill>
          <a:blip r:embed="rId3">
            <a:alphaModFix/>
          </a:blip>
          <a:stretch>
            <a:fillRect/>
          </a:stretch>
        </p:blipFill>
        <p:spPr>
          <a:xfrm>
            <a:off x="869888" y="978625"/>
            <a:ext cx="7404226" cy="416487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Controller- Servlets</a:t>
            </a:r>
            <a:endParaRPr b="1">
              <a:latin typeface="Oswald"/>
              <a:ea typeface="Oswald"/>
              <a:cs typeface="Oswald"/>
              <a:sym typeface="Oswald"/>
            </a:endParaRPr>
          </a:p>
        </p:txBody>
      </p:sp>
      <p:pic>
        <p:nvPicPr>
          <p:cNvPr id="235" name="Google Shape;235;p39"/>
          <p:cNvPicPr preferRelativeResize="0"/>
          <p:nvPr/>
        </p:nvPicPr>
        <p:blipFill>
          <a:blip r:embed="rId3">
            <a:alphaModFix/>
          </a:blip>
          <a:stretch>
            <a:fillRect/>
          </a:stretch>
        </p:blipFill>
        <p:spPr>
          <a:xfrm>
            <a:off x="1210250" y="1017725"/>
            <a:ext cx="6723499" cy="378197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View- Jsp</a:t>
            </a:r>
            <a:endParaRPr b="1">
              <a:latin typeface="Oswald"/>
              <a:ea typeface="Oswald"/>
              <a:cs typeface="Oswald"/>
              <a:sym typeface="Oswald"/>
            </a:endParaRPr>
          </a:p>
        </p:txBody>
      </p:sp>
      <p:pic>
        <p:nvPicPr>
          <p:cNvPr id="241" name="Google Shape;241;p40"/>
          <p:cNvPicPr preferRelativeResize="0"/>
          <p:nvPr/>
        </p:nvPicPr>
        <p:blipFill rotWithShape="1">
          <a:blip r:embed="rId3">
            <a:alphaModFix/>
          </a:blip>
          <a:srcRect b="22550" l="20355" r="26288" t="5630"/>
          <a:stretch/>
        </p:blipFill>
        <p:spPr>
          <a:xfrm>
            <a:off x="2161388" y="1145275"/>
            <a:ext cx="4878773" cy="369372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Teamwork</a:t>
            </a:r>
            <a:endParaRPr b="1">
              <a:latin typeface="Oswald"/>
              <a:ea typeface="Oswald"/>
              <a:cs typeface="Oswald"/>
              <a:sym typeface="Oswald"/>
            </a:endParaRPr>
          </a:p>
        </p:txBody>
      </p:sp>
      <p:sp>
        <p:nvSpPr>
          <p:cNvPr id="247" name="Google Shape;247;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-Paul had </a:t>
            </a:r>
            <a:r>
              <a:rPr lang="en"/>
              <a:t>already</a:t>
            </a:r>
            <a:r>
              <a:rPr lang="en"/>
              <a:t> developed the majority of the UI from a different project</a:t>
            </a:r>
            <a:endParaRPr/>
          </a:p>
          <a:p>
            <a:pPr indent="0" lvl="0" marL="0" rtl="0" algn="l">
              <a:spcBef>
                <a:spcPts val="1200"/>
              </a:spcBef>
              <a:spcAft>
                <a:spcPts val="0"/>
              </a:spcAft>
              <a:buNone/>
            </a:pPr>
            <a:r>
              <a:rPr lang="en"/>
              <a:t>- Yuji did brainstorming and handled creating diagrams, slides, etc.</a:t>
            </a:r>
            <a:endParaRPr/>
          </a:p>
          <a:p>
            <a:pPr indent="0" lvl="0" marL="0" rtl="0" algn="l">
              <a:spcBef>
                <a:spcPts val="1200"/>
              </a:spcBef>
              <a:spcAft>
                <a:spcPts val="0"/>
              </a:spcAft>
              <a:buNone/>
            </a:pPr>
            <a:r>
              <a:rPr lang="en"/>
              <a:t>- Both built and implemented the remaining parts of the </a:t>
            </a:r>
            <a:r>
              <a:rPr lang="en"/>
              <a:t>database together</a:t>
            </a:r>
            <a:endParaRPr/>
          </a:p>
          <a:p>
            <a:pPr indent="0" lvl="0" marL="0" rtl="0" algn="l">
              <a:spcBef>
                <a:spcPts val="1200"/>
              </a:spcBef>
              <a:spcAft>
                <a:spcPts val="1200"/>
              </a:spcAft>
              <a:buNone/>
            </a:pPr>
            <a:r>
              <a:rPr lang="en"/>
              <a:t>-Paul made the demonstration videos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Project &amp; Database Description </a:t>
            </a:r>
            <a:endParaRPr b="1">
              <a:latin typeface="Oswald"/>
              <a:ea typeface="Oswald"/>
              <a:cs typeface="Oswald"/>
              <a:sym typeface="Oswald"/>
            </a:endParaRPr>
          </a:p>
        </p:txBody>
      </p:sp>
      <p:sp>
        <p:nvSpPr>
          <p:cNvPr id="78" name="Google Shape;78;p15"/>
          <p:cNvSpPr/>
          <p:nvPr/>
        </p:nvSpPr>
        <p:spPr>
          <a:xfrm>
            <a:off x="311700" y="1152475"/>
            <a:ext cx="8441100" cy="1052400"/>
          </a:xfrm>
          <a:prstGeom prst="roundRect">
            <a:avLst>
              <a:gd fmla="val 11545" name="adj"/>
            </a:avLst>
          </a:prstGeom>
          <a:solidFill>
            <a:srgbClr val="DBD4D4">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solidFill>
                  <a:srgbClr val="CC0000"/>
                </a:solidFill>
                <a:latin typeface="Oswald"/>
                <a:ea typeface="Oswald"/>
                <a:cs typeface="Oswald"/>
                <a:sym typeface="Oswald"/>
              </a:rPr>
              <a:t>Purpose:</a:t>
            </a:r>
            <a:r>
              <a:rPr lang="en">
                <a:latin typeface="Oswald"/>
                <a:ea typeface="Oswald"/>
                <a:cs typeface="Oswald"/>
                <a:sym typeface="Oswald"/>
              </a:rPr>
              <a:t> </a:t>
            </a:r>
            <a:r>
              <a:rPr lang="en">
                <a:solidFill>
                  <a:schemeClr val="dk1"/>
                </a:solidFill>
                <a:latin typeface="Oswald"/>
                <a:ea typeface="Oswald"/>
                <a:cs typeface="Oswald"/>
                <a:sym typeface="Oswald"/>
              </a:rPr>
              <a:t>For the customer, value is provided in that they can do market research, record their trading activities, and otherwise use the parent app’s features all in one location. The provider in turn receives valuable data. </a:t>
            </a:r>
            <a:endParaRPr>
              <a:solidFill>
                <a:schemeClr val="dk1"/>
              </a:solidFill>
              <a:latin typeface="Oswald"/>
              <a:ea typeface="Oswald"/>
              <a:cs typeface="Oswald"/>
              <a:sym typeface="Oswald"/>
            </a:endParaRPr>
          </a:p>
          <a:p>
            <a:pPr indent="0" lvl="0" marL="0" rtl="0" algn="l">
              <a:spcBef>
                <a:spcPts val="1200"/>
              </a:spcBef>
              <a:spcAft>
                <a:spcPts val="0"/>
              </a:spcAft>
              <a:buNone/>
            </a:pPr>
            <a:r>
              <a:rPr lang="en">
                <a:solidFill>
                  <a:srgbClr val="CC0000"/>
                </a:solidFill>
                <a:latin typeface="Oswald"/>
                <a:ea typeface="Oswald"/>
                <a:cs typeface="Oswald"/>
                <a:sym typeface="Oswald"/>
              </a:rPr>
              <a:t>Why it’s needed:</a:t>
            </a:r>
            <a:r>
              <a:rPr lang="en">
                <a:latin typeface="Oswald"/>
                <a:ea typeface="Oswald"/>
                <a:cs typeface="Oswald"/>
                <a:sym typeface="Oswald"/>
              </a:rPr>
              <a:t> Currently, there are many applications that allow you to trade, and others that allow you to market research. Some combine those features, but none that we are aware of provide those in addition to our diary feature in a user friendly package. </a:t>
            </a:r>
            <a:endParaRPr>
              <a:latin typeface="Oswald"/>
              <a:ea typeface="Oswald"/>
              <a:cs typeface="Oswald"/>
              <a:sym typeface="Oswald"/>
            </a:endParaRPr>
          </a:p>
          <a:p>
            <a:pPr indent="0" lvl="0" marL="0" rtl="0" algn="l">
              <a:spcBef>
                <a:spcPts val="1200"/>
              </a:spcBef>
              <a:spcAft>
                <a:spcPts val="0"/>
              </a:spcAft>
              <a:buNone/>
            </a:pPr>
            <a:r>
              <a:rPr lang="en">
                <a:solidFill>
                  <a:srgbClr val="CC0000"/>
                </a:solidFill>
                <a:latin typeface="Oswald"/>
                <a:ea typeface="Oswald"/>
                <a:cs typeface="Oswald"/>
                <a:sym typeface="Oswald"/>
              </a:rPr>
              <a:t>What it does:</a:t>
            </a:r>
            <a:r>
              <a:rPr lang="en">
                <a:latin typeface="Oswald"/>
                <a:ea typeface="Oswald"/>
                <a:cs typeface="Oswald"/>
                <a:sym typeface="Oswald"/>
              </a:rPr>
              <a:t> Allows the user to record diary entries about the trades they make, and allows them to do market research to inform those trades from one location </a:t>
            </a:r>
            <a:endParaRPr>
              <a:latin typeface="Oswald"/>
              <a:ea typeface="Oswald"/>
              <a:cs typeface="Oswald"/>
              <a:sym typeface="Oswald"/>
            </a:endParaRPr>
          </a:p>
          <a:p>
            <a:pPr indent="0" lvl="0" marL="0" rtl="0" algn="l">
              <a:spcBef>
                <a:spcPts val="1200"/>
              </a:spcBef>
              <a:spcAft>
                <a:spcPts val="1200"/>
              </a:spcAft>
              <a:buNone/>
            </a:pPr>
            <a:r>
              <a:t/>
            </a:r>
            <a:endParaRPr>
              <a:latin typeface="Oswald"/>
              <a:ea typeface="Oswald"/>
              <a:cs typeface="Oswald"/>
              <a:sym typeface="Oswa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p:nvPr/>
        </p:nvSpPr>
        <p:spPr>
          <a:xfrm>
            <a:off x="311700" y="2155375"/>
            <a:ext cx="8441100" cy="1052400"/>
          </a:xfrm>
          <a:prstGeom prst="roundRect">
            <a:avLst>
              <a:gd fmla="val 11545" name="adj"/>
            </a:avLst>
          </a:prstGeom>
          <a:solidFill>
            <a:srgbClr val="DBD4D4">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Project &amp; Database Description </a:t>
            </a:r>
            <a:endParaRPr b="1">
              <a:latin typeface="Oswald"/>
              <a:ea typeface="Oswald"/>
              <a:cs typeface="Oswald"/>
              <a:sym typeface="Oswald"/>
            </a:endParaRPr>
          </a:p>
        </p:txBody>
      </p:sp>
      <p:sp>
        <p:nvSpPr>
          <p:cNvPr id="86" name="Google Shape;86;p16"/>
          <p:cNvSpPr txBox="1"/>
          <p:nvPr>
            <p:ph idx="1" type="body"/>
          </p:nvPr>
        </p:nvSpPr>
        <p:spPr>
          <a:xfrm>
            <a:off x="369500" y="1152475"/>
            <a:ext cx="8520600" cy="3416400"/>
          </a:xfrm>
          <a:prstGeom prst="rect">
            <a:avLst/>
          </a:prstGeom>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solidFill>
                  <a:srgbClr val="CC0000"/>
                </a:solidFill>
                <a:latin typeface="Oswald"/>
                <a:ea typeface="Oswald"/>
                <a:cs typeface="Oswald"/>
                <a:sym typeface="Oswald"/>
              </a:rPr>
              <a:t>Purpose:</a:t>
            </a:r>
            <a:r>
              <a:rPr lang="en">
                <a:latin typeface="Oswald"/>
                <a:ea typeface="Oswald"/>
                <a:cs typeface="Oswald"/>
                <a:sym typeface="Oswald"/>
              </a:rPr>
              <a:t> For the customer, value is provided in that they can do market research, record their trading activities, and otherwise use the parent app’s features all in one location. The provider in turn receives valuable data. </a:t>
            </a:r>
            <a:endParaRPr>
              <a:latin typeface="Oswald"/>
              <a:ea typeface="Oswald"/>
              <a:cs typeface="Oswald"/>
              <a:sym typeface="Oswald"/>
            </a:endParaRPr>
          </a:p>
          <a:p>
            <a:pPr indent="0" lvl="0" marL="0" rtl="0" algn="l">
              <a:spcBef>
                <a:spcPts val="1200"/>
              </a:spcBef>
              <a:spcAft>
                <a:spcPts val="0"/>
              </a:spcAft>
              <a:buNone/>
            </a:pPr>
            <a:r>
              <a:rPr lang="en">
                <a:solidFill>
                  <a:srgbClr val="CC0000"/>
                </a:solidFill>
                <a:latin typeface="Oswald"/>
                <a:ea typeface="Oswald"/>
                <a:cs typeface="Oswald"/>
                <a:sym typeface="Oswald"/>
              </a:rPr>
              <a:t>Why it’s needed:</a:t>
            </a:r>
            <a:r>
              <a:rPr lang="en">
                <a:latin typeface="Oswald"/>
                <a:ea typeface="Oswald"/>
                <a:cs typeface="Oswald"/>
                <a:sym typeface="Oswald"/>
              </a:rPr>
              <a:t> </a:t>
            </a:r>
            <a:r>
              <a:rPr lang="en">
                <a:solidFill>
                  <a:schemeClr val="dk1"/>
                </a:solidFill>
                <a:latin typeface="Oswald"/>
                <a:ea typeface="Oswald"/>
                <a:cs typeface="Oswald"/>
                <a:sym typeface="Oswald"/>
              </a:rPr>
              <a:t>Currently, there are many applications that allow you to trade, and others that allow you to market research. Some combine those features, but none that we are aware of provide those in addition to our diary feature in a user friendly package. </a:t>
            </a:r>
            <a:endParaRPr>
              <a:solidFill>
                <a:schemeClr val="dk1"/>
              </a:solidFill>
              <a:latin typeface="Oswald"/>
              <a:ea typeface="Oswald"/>
              <a:cs typeface="Oswald"/>
              <a:sym typeface="Oswald"/>
            </a:endParaRPr>
          </a:p>
          <a:p>
            <a:pPr indent="0" lvl="0" marL="0" rtl="0" algn="l">
              <a:spcBef>
                <a:spcPts val="1200"/>
              </a:spcBef>
              <a:spcAft>
                <a:spcPts val="0"/>
              </a:spcAft>
              <a:buNone/>
            </a:pPr>
            <a:r>
              <a:rPr lang="en">
                <a:solidFill>
                  <a:srgbClr val="CC0000"/>
                </a:solidFill>
                <a:latin typeface="Oswald"/>
                <a:ea typeface="Oswald"/>
                <a:cs typeface="Oswald"/>
                <a:sym typeface="Oswald"/>
              </a:rPr>
              <a:t>What it does:</a:t>
            </a:r>
            <a:r>
              <a:rPr lang="en">
                <a:latin typeface="Oswald"/>
                <a:ea typeface="Oswald"/>
                <a:cs typeface="Oswald"/>
                <a:sym typeface="Oswald"/>
              </a:rPr>
              <a:t> Allows the user to record diary entries about the trades they make, and allows them to do market research to inform those trades from one location </a:t>
            </a:r>
            <a:endParaRPr>
              <a:latin typeface="Oswald"/>
              <a:ea typeface="Oswald"/>
              <a:cs typeface="Oswald"/>
              <a:sym typeface="Oswald"/>
            </a:endParaRPr>
          </a:p>
          <a:p>
            <a:pPr indent="0" lvl="0" marL="0" rtl="0" algn="l">
              <a:spcBef>
                <a:spcPts val="1200"/>
              </a:spcBef>
              <a:spcAft>
                <a:spcPts val="1200"/>
              </a:spcAft>
              <a:buNone/>
            </a:pPr>
            <a:r>
              <a:t/>
            </a:r>
            <a:endParaRPr>
              <a:latin typeface="Oswald"/>
              <a:ea typeface="Oswald"/>
              <a:cs typeface="Oswald"/>
              <a:sym typeface="Oswald"/>
            </a:endParaRPr>
          </a:p>
        </p:txBody>
      </p:sp>
      <p:sp>
        <p:nvSpPr>
          <p:cNvPr id="87" name="Google Shape;87;p16"/>
          <p:cNvSpPr txBox="1"/>
          <p:nvPr/>
        </p:nvSpPr>
        <p:spPr>
          <a:xfrm>
            <a:off x="-1076900" y="3877450"/>
            <a:ext cx="5271600" cy="400200"/>
          </a:xfrm>
          <a:prstGeom prst="rect">
            <a:avLst/>
          </a:prstGeom>
          <a:noFill/>
          <a:ln cap="flat" cmpd="sng" w="9525">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p:nvPr/>
        </p:nvSpPr>
        <p:spPr>
          <a:xfrm>
            <a:off x="311700" y="3129350"/>
            <a:ext cx="8441100" cy="1052400"/>
          </a:xfrm>
          <a:prstGeom prst="roundRect">
            <a:avLst>
              <a:gd fmla="val 11545" name="adj"/>
            </a:avLst>
          </a:prstGeom>
          <a:solidFill>
            <a:srgbClr val="DBD4D4">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Project &amp; Database Description </a:t>
            </a:r>
            <a:endParaRPr b="1">
              <a:latin typeface="Oswald"/>
              <a:ea typeface="Oswald"/>
              <a:cs typeface="Oswald"/>
              <a:sym typeface="Oswald"/>
            </a:endParaRPr>
          </a:p>
        </p:txBody>
      </p:sp>
      <p:sp>
        <p:nvSpPr>
          <p:cNvPr id="94" name="Google Shape;94;p17"/>
          <p:cNvSpPr txBox="1"/>
          <p:nvPr>
            <p:ph idx="1" type="body"/>
          </p:nvPr>
        </p:nvSpPr>
        <p:spPr>
          <a:xfrm>
            <a:off x="369500" y="1152475"/>
            <a:ext cx="8520600" cy="3416400"/>
          </a:xfrm>
          <a:prstGeom prst="rect">
            <a:avLst/>
          </a:prstGeom>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solidFill>
                  <a:srgbClr val="CC0000"/>
                </a:solidFill>
                <a:latin typeface="Oswald"/>
                <a:ea typeface="Oswald"/>
                <a:cs typeface="Oswald"/>
                <a:sym typeface="Oswald"/>
              </a:rPr>
              <a:t>Purpose:</a:t>
            </a:r>
            <a:r>
              <a:rPr lang="en">
                <a:latin typeface="Oswald"/>
                <a:ea typeface="Oswald"/>
                <a:cs typeface="Oswald"/>
                <a:sym typeface="Oswald"/>
              </a:rPr>
              <a:t> For the customer, value is provided in that they can do market research, record their trading activities, and otherwise use the parent app’s features all in one location. The provider in turn receives valuable data. </a:t>
            </a:r>
            <a:endParaRPr>
              <a:latin typeface="Oswald"/>
              <a:ea typeface="Oswald"/>
              <a:cs typeface="Oswald"/>
              <a:sym typeface="Oswald"/>
            </a:endParaRPr>
          </a:p>
          <a:p>
            <a:pPr indent="0" lvl="0" marL="0" rtl="0" algn="l">
              <a:spcBef>
                <a:spcPts val="1200"/>
              </a:spcBef>
              <a:spcAft>
                <a:spcPts val="0"/>
              </a:spcAft>
              <a:buNone/>
            </a:pPr>
            <a:r>
              <a:rPr lang="en">
                <a:solidFill>
                  <a:srgbClr val="CC0000"/>
                </a:solidFill>
                <a:latin typeface="Oswald"/>
                <a:ea typeface="Oswald"/>
                <a:cs typeface="Oswald"/>
                <a:sym typeface="Oswald"/>
              </a:rPr>
              <a:t>Why it’s needed:</a:t>
            </a:r>
            <a:r>
              <a:rPr lang="en">
                <a:latin typeface="Oswald"/>
                <a:ea typeface="Oswald"/>
                <a:cs typeface="Oswald"/>
                <a:sym typeface="Oswald"/>
              </a:rPr>
              <a:t> Currently, there are many applications that allow you to trade, and others that allow you to market research. Some combine those features, but none that we are aware of provide those in addition to our diary feature in a user friendly package. </a:t>
            </a:r>
            <a:endParaRPr>
              <a:latin typeface="Oswald"/>
              <a:ea typeface="Oswald"/>
              <a:cs typeface="Oswald"/>
              <a:sym typeface="Oswald"/>
            </a:endParaRPr>
          </a:p>
          <a:p>
            <a:pPr indent="0" lvl="0" marL="0" rtl="0" algn="l">
              <a:spcBef>
                <a:spcPts val="1200"/>
              </a:spcBef>
              <a:spcAft>
                <a:spcPts val="0"/>
              </a:spcAft>
              <a:buNone/>
            </a:pPr>
            <a:r>
              <a:rPr lang="en">
                <a:solidFill>
                  <a:srgbClr val="CC0000"/>
                </a:solidFill>
                <a:latin typeface="Oswald"/>
                <a:ea typeface="Oswald"/>
                <a:cs typeface="Oswald"/>
                <a:sym typeface="Oswald"/>
              </a:rPr>
              <a:t>What it does:</a:t>
            </a:r>
            <a:r>
              <a:rPr lang="en">
                <a:latin typeface="Oswald"/>
                <a:ea typeface="Oswald"/>
                <a:cs typeface="Oswald"/>
                <a:sym typeface="Oswald"/>
              </a:rPr>
              <a:t> </a:t>
            </a:r>
            <a:r>
              <a:rPr lang="en">
                <a:solidFill>
                  <a:schemeClr val="dk1"/>
                </a:solidFill>
                <a:latin typeface="Oswald"/>
                <a:ea typeface="Oswald"/>
                <a:cs typeface="Oswald"/>
                <a:sym typeface="Oswald"/>
              </a:rPr>
              <a:t>Allows the user to record diary entries about the trades they make, and allows them   to do market research to inform those trades from one location </a:t>
            </a:r>
            <a:endParaRPr>
              <a:solidFill>
                <a:schemeClr val="dk1"/>
              </a:solidFill>
              <a:latin typeface="Oswald"/>
              <a:ea typeface="Oswald"/>
              <a:cs typeface="Oswald"/>
              <a:sym typeface="Oswald"/>
            </a:endParaRPr>
          </a:p>
          <a:p>
            <a:pPr indent="0" lvl="0" marL="0" rtl="0" algn="l">
              <a:spcBef>
                <a:spcPts val="1200"/>
              </a:spcBef>
              <a:spcAft>
                <a:spcPts val="1200"/>
              </a:spcAft>
              <a:buNone/>
            </a:pPr>
            <a:r>
              <a:t/>
            </a:r>
            <a:endParaRPr>
              <a:latin typeface="Oswald"/>
              <a:ea typeface="Oswald"/>
              <a:cs typeface="Oswald"/>
              <a:sym typeface="Oswa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Project Description Continued</a:t>
            </a:r>
            <a:endParaRPr b="1">
              <a:latin typeface="Oswald"/>
              <a:ea typeface="Oswald"/>
              <a:cs typeface="Oswald"/>
              <a:sym typeface="Oswald"/>
            </a:endParaRPr>
          </a:p>
        </p:txBody>
      </p:sp>
      <p:sp>
        <p:nvSpPr>
          <p:cNvPr id="100" name="Google Shape;100;p18"/>
          <p:cNvSpPr/>
          <p:nvPr/>
        </p:nvSpPr>
        <p:spPr>
          <a:xfrm>
            <a:off x="351150" y="1100100"/>
            <a:ext cx="8441700" cy="1187100"/>
          </a:xfrm>
          <a:prstGeom prst="roundRect">
            <a:avLst>
              <a:gd fmla="val 11545" name="adj"/>
            </a:avLst>
          </a:prstGeom>
          <a:solidFill>
            <a:srgbClr val="DBD4D4">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solidFill>
                  <a:srgbClr val="CC0000"/>
                </a:solidFill>
                <a:latin typeface="Oswald"/>
                <a:ea typeface="Oswald"/>
                <a:cs typeface="Oswald"/>
                <a:sym typeface="Oswald"/>
              </a:rPr>
              <a:t>Input data available:</a:t>
            </a:r>
            <a:r>
              <a:rPr lang="en">
                <a:latin typeface="Oswald"/>
                <a:ea typeface="Oswald"/>
                <a:cs typeface="Oswald"/>
                <a:sym typeface="Oswald"/>
              </a:rPr>
              <a:t> </a:t>
            </a:r>
            <a:r>
              <a:rPr lang="en">
                <a:solidFill>
                  <a:schemeClr val="dk1"/>
                </a:solidFill>
                <a:latin typeface="Oswald"/>
                <a:ea typeface="Oswald"/>
                <a:cs typeface="Oswald"/>
                <a:sym typeface="Oswald"/>
              </a:rPr>
              <a:t>Historical data on economic behavior, company behavior, and price fluctuations are easily available through from different vendors. This app combines them, and then also has contains the user generated text data about their trades.</a:t>
            </a:r>
            <a:endParaRPr>
              <a:solidFill>
                <a:schemeClr val="dk1"/>
              </a:solidFill>
              <a:latin typeface="Oswald"/>
              <a:ea typeface="Oswald"/>
              <a:cs typeface="Oswald"/>
              <a:sym typeface="Oswald"/>
            </a:endParaRPr>
          </a:p>
          <a:p>
            <a:pPr indent="0" lvl="0" marL="0" rtl="0" algn="l">
              <a:spcBef>
                <a:spcPts val="1200"/>
              </a:spcBef>
              <a:spcAft>
                <a:spcPts val="0"/>
              </a:spcAft>
              <a:buClr>
                <a:schemeClr val="dk1"/>
              </a:buClr>
              <a:buSzPts val="1100"/>
              <a:buFont typeface="Arial"/>
              <a:buNone/>
            </a:pPr>
            <a:r>
              <a:rPr lang="en">
                <a:solidFill>
                  <a:srgbClr val="CC0000"/>
                </a:solidFill>
                <a:latin typeface="Oswald"/>
                <a:ea typeface="Oswald"/>
                <a:cs typeface="Oswald"/>
                <a:sym typeface="Oswald"/>
              </a:rPr>
              <a:t>Information stored:</a:t>
            </a:r>
            <a:r>
              <a:rPr lang="en">
                <a:latin typeface="Oswald"/>
                <a:ea typeface="Oswald"/>
                <a:cs typeface="Oswald"/>
                <a:sym typeface="Oswald"/>
              </a:rPr>
              <a:t> The historical data mentioned above is stored in the database, and a fully implemented application would have a way to pull in more relevant current information at a users request. All of the users metadata is stored, and linked to their transactions by foreign key</a:t>
            </a:r>
            <a:endParaRPr>
              <a:latin typeface="Oswald"/>
              <a:ea typeface="Oswald"/>
              <a:cs typeface="Oswald"/>
              <a:sym typeface="Oswald"/>
            </a:endParaRPr>
          </a:p>
          <a:p>
            <a:pPr indent="0" lvl="0" marL="0" rtl="0" algn="l">
              <a:spcBef>
                <a:spcPts val="1200"/>
              </a:spcBef>
              <a:spcAft>
                <a:spcPts val="1200"/>
              </a:spcAft>
              <a:buNone/>
            </a:pPr>
            <a:r>
              <a:t/>
            </a:r>
            <a:endParaRPr>
              <a:latin typeface="Oswald"/>
              <a:ea typeface="Oswald"/>
              <a:cs typeface="Oswald"/>
              <a:sym typeface="Oswa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Project Description Continued</a:t>
            </a:r>
            <a:endParaRPr b="1">
              <a:latin typeface="Oswald"/>
              <a:ea typeface="Oswald"/>
              <a:cs typeface="Oswald"/>
              <a:sym typeface="Oswald"/>
            </a:endParaRPr>
          </a:p>
        </p:txBody>
      </p:sp>
      <p:sp>
        <p:nvSpPr>
          <p:cNvPr id="107" name="Google Shape;107;p19"/>
          <p:cNvSpPr/>
          <p:nvPr/>
        </p:nvSpPr>
        <p:spPr>
          <a:xfrm>
            <a:off x="351150" y="2212225"/>
            <a:ext cx="8441700" cy="1187100"/>
          </a:xfrm>
          <a:prstGeom prst="roundRect">
            <a:avLst>
              <a:gd fmla="val 11545" name="adj"/>
            </a:avLst>
          </a:prstGeom>
          <a:solidFill>
            <a:srgbClr val="DBD4D4">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solidFill>
                  <a:srgbClr val="CC0000"/>
                </a:solidFill>
                <a:latin typeface="Oswald"/>
                <a:ea typeface="Oswald"/>
                <a:cs typeface="Oswald"/>
                <a:sym typeface="Oswald"/>
              </a:rPr>
              <a:t>Input data available:</a:t>
            </a:r>
            <a:r>
              <a:rPr lang="en">
                <a:latin typeface="Oswald"/>
                <a:ea typeface="Oswald"/>
                <a:cs typeface="Oswald"/>
                <a:sym typeface="Oswald"/>
              </a:rPr>
              <a:t> Historical data on economic behavior, company behavior, and price fluctuations are easily available through from different vendors. This app combines them, and then also has contains the user generated text data about their trades.</a:t>
            </a:r>
            <a:endParaRPr>
              <a:latin typeface="Oswald"/>
              <a:ea typeface="Oswald"/>
              <a:cs typeface="Oswald"/>
              <a:sym typeface="Oswald"/>
            </a:endParaRPr>
          </a:p>
          <a:p>
            <a:pPr indent="0" lvl="0" marL="0" rtl="0" algn="l">
              <a:spcBef>
                <a:spcPts val="1200"/>
              </a:spcBef>
              <a:spcAft>
                <a:spcPts val="0"/>
              </a:spcAft>
              <a:buClr>
                <a:schemeClr val="dk1"/>
              </a:buClr>
              <a:buSzPts val="1100"/>
              <a:buFont typeface="Arial"/>
              <a:buNone/>
            </a:pPr>
            <a:r>
              <a:rPr lang="en">
                <a:solidFill>
                  <a:srgbClr val="CC0000"/>
                </a:solidFill>
                <a:latin typeface="Oswald"/>
                <a:ea typeface="Oswald"/>
                <a:cs typeface="Oswald"/>
                <a:sym typeface="Oswald"/>
              </a:rPr>
              <a:t>Information stored:</a:t>
            </a:r>
            <a:r>
              <a:rPr lang="en">
                <a:solidFill>
                  <a:schemeClr val="dk1"/>
                </a:solidFill>
                <a:latin typeface="Oswald"/>
                <a:ea typeface="Oswald"/>
                <a:cs typeface="Oswald"/>
                <a:sym typeface="Oswald"/>
              </a:rPr>
              <a:t> The historical data mentioned above is stored in the database, and a fully implemented application would have a way to pull in more relevant current information at a users request. All of the users metadata is stored, and linked to their transactions by foreign key</a:t>
            </a:r>
            <a:endParaRPr>
              <a:solidFill>
                <a:schemeClr val="dk1"/>
              </a:solidFill>
              <a:latin typeface="Oswald"/>
              <a:ea typeface="Oswald"/>
              <a:cs typeface="Oswald"/>
              <a:sym typeface="Oswald"/>
            </a:endParaRPr>
          </a:p>
          <a:p>
            <a:pPr indent="0" lvl="0" marL="0" rtl="0" algn="l">
              <a:spcBef>
                <a:spcPts val="1200"/>
              </a:spcBef>
              <a:spcAft>
                <a:spcPts val="1200"/>
              </a:spcAft>
              <a:buNone/>
            </a:pPr>
            <a:r>
              <a:t/>
            </a:r>
            <a:endParaRPr>
              <a:latin typeface="Oswald"/>
              <a:ea typeface="Oswald"/>
              <a:cs typeface="Oswald"/>
              <a:sym typeface="Oswa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ER Diagram</a:t>
            </a:r>
            <a:endParaRPr b="1">
              <a:latin typeface="Oswald"/>
              <a:ea typeface="Oswald"/>
              <a:cs typeface="Oswald"/>
              <a:sym typeface="Oswald"/>
            </a:endParaRPr>
          </a:p>
        </p:txBody>
      </p:sp>
      <p:pic>
        <p:nvPicPr>
          <p:cNvPr id="114" name="Google Shape;114;p20"/>
          <p:cNvPicPr preferRelativeResize="0"/>
          <p:nvPr/>
        </p:nvPicPr>
        <p:blipFill>
          <a:blip r:embed="rId3">
            <a:alphaModFix/>
          </a:blip>
          <a:stretch>
            <a:fillRect/>
          </a:stretch>
        </p:blipFill>
        <p:spPr>
          <a:xfrm>
            <a:off x="2412650" y="152525"/>
            <a:ext cx="4318676" cy="48991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p:nvPr/>
        </p:nvSpPr>
        <p:spPr>
          <a:xfrm>
            <a:off x="2208900" y="1083850"/>
            <a:ext cx="4726200" cy="3568200"/>
          </a:xfrm>
          <a:prstGeom prst="roundRect">
            <a:avLst>
              <a:gd fmla="val 3110" name="adj"/>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latin typeface="Oswald"/>
                <a:ea typeface="Oswald"/>
                <a:cs typeface="Oswald"/>
                <a:sym typeface="Oswald"/>
              </a:rPr>
              <a:t>UI Demonstration- Function Description</a:t>
            </a:r>
            <a:endParaRPr b="1">
              <a:latin typeface="Oswald"/>
              <a:ea typeface="Oswald"/>
              <a:cs typeface="Oswald"/>
              <a:sym typeface="Oswald"/>
            </a:endParaRPr>
          </a:p>
        </p:txBody>
      </p:sp>
      <p:pic>
        <p:nvPicPr>
          <p:cNvPr id="121" name="Google Shape;121;p21" title="UI_Demo.mp4">
            <a:hlinkClick r:id="rId3"/>
          </p:cNvPr>
          <p:cNvPicPr preferRelativeResize="0"/>
          <p:nvPr/>
        </p:nvPicPr>
        <p:blipFill>
          <a:blip r:embed="rId4">
            <a:alphaModFix/>
          </a:blip>
          <a:stretch>
            <a:fillRect/>
          </a:stretch>
        </p:blipFill>
        <p:spPr>
          <a:xfrm>
            <a:off x="2286000" y="1153450"/>
            <a:ext cx="4572000" cy="3429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